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7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9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2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1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418" r:id="rId3"/>
    <p:sldId id="434" r:id="rId4"/>
    <p:sldId id="391" r:id="rId5"/>
    <p:sldId id="426" r:id="rId6"/>
    <p:sldId id="430" r:id="rId7"/>
    <p:sldId id="427" r:id="rId8"/>
    <p:sldId id="392" r:id="rId9"/>
    <p:sldId id="393" r:id="rId10"/>
    <p:sldId id="408" r:id="rId11"/>
    <p:sldId id="425" r:id="rId12"/>
    <p:sldId id="416" r:id="rId13"/>
    <p:sldId id="423" r:id="rId14"/>
    <p:sldId id="417" r:id="rId15"/>
    <p:sldId id="419" r:id="rId16"/>
    <p:sldId id="420" r:id="rId17"/>
    <p:sldId id="421" r:id="rId18"/>
    <p:sldId id="433" r:id="rId19"/>
    <p:sldId id="429" r:id="rId20"/>
    <p:sldId id="432" r:id="rId21"/>
    <p:sldId id="431" r:id="rId22"/>
  </p:sldIdLst>
  <p:sldSz cx="9144000" cy="6858000" type="screen4x3"/>
  <p:notesSz cx="6667500" cy="99044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6600"/>
    <a:srgbClr val="0033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610" autoAdjust="0"/>
  </p:normalViewPr>
  <p:slideViewPr>
    <p:cSldViewPr>
      <p:cViewPr varScale="1">
        <p:scale>
          <a:sx n="71" d="100"/>
          <a:sy n="71" d="100"/>
        </p:scale>
        <p:origin x="-19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8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92" tIns="45296" rIns="90592" bIns="45296" numCol="1" anchor="t" anchorCtr="0" compatLnSpc="1">
            <a:prstTxWarp prst="textNoShape">
              <a:avLst/>
            </a:prstTxWarp>
          </a:bodyPr>
          <a:lstStyle>
            <a:lvl1pPr defTabSz="904875">
              <a:defRPr sz="1200" b="0"/>
            </a:lvl1pPr>
          </a:lstStyle>
          <a:p>
            <a:endParaRPr lang="uk-UA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92" tIns="45296" rIns="90592" bIns="45296" numCol="1" anchor="t" anchorCtr="0" compatLnSpc="1">
            <a:prstTxWarp prst="textNoShape">
              <a:avLst/>
            </a:prstTxWarp>
          </a:bodyPr>
          <a:lstStyle>
            <a:lvl1pPr algn="r" defTabSz="904875">
              <a:defRPr sz="1200" b="0"/>
            </a:lvl1pPr>
          </a:lstStyle>
          <a:p>
            <a:endParaRPr lang="uk-UA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7525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92" tIns="45296" rIns="90592" bIns="45296" numCol="1" anchor="b" anchorCtr="0" compatLnSpc="1">
            <a:prstTxWarp prst="textNoShape">
              <a:avLst/>
            </a:prstTxWarp>
          </a:bodyPr>
          <a:lstStyle>
            <a:lvl1pPr defTabSz="904875">
              <a:defRPr sz="1200" b="0"/>
            </a:lvl1pPr>
          </a:lstStyle>
          <a:p>
            <a:endParaRPr lang="uk-UA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07525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92" tIns="45296" rIns="90592" bIns="45296" numCol="1" anchor="b" anchorCtr="0" compatLnSpc="1">
            <a:prstTxWarp prst="textNoShape">
              <a:avLst/>
            </a:prstTxWarp>
          </a:bodyPr>
          <a:lstStyle>
            <a:lvl1pPr algn="r" defTabSz="904875">
              <a:defRPr sz="1200" b="0"/>
            </a:lvl1pPr>
          </a:lstStyle>
          <a:p>
            <a:fld id="{102353CC-7234-42D7-B7F9-7986E18FA5D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92" tIns="45296" rIns="90592" bIns="45296" numCol="1" anchor="t" anchorCtr="0" compatLnSpc="1">
            <a:prstTxWarp prst="textNoShape">
              <a:avLst/>
            </a:prstTxWarp>
          </a:bodyPr>
          <a:lstStyle>
            <a:lvl1pPr defTabSz="904875">
              <a:defRPr sz="1200" b="0"/>
            </a:lvl1pPr>
          </a:lstStyle>
          <a:p>
            <a:endParaRPr lang="uk-UA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92" tIns="45296" rIns="90592" bIns="45296" numCol="1" anchor="t" anchorCtr="0" compatLnSpc="1">
            <a:prstTxWarp prst="textNoShape">
              <a:avLst/>
            </a:prstTxWarp>
          </a:bodyPr>
          <a:lstStyle>
            <a:lvl1pPr algn="r" defTabSz="904875">
              <a:defRPr sz="1200" b="0"/>
            </a:lvl1pPr>
          </a:lstStyle>
          <a:p>
            <a:endParaRPr lang="uk-UA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8838" y="742950"/>
            <a:ext cx="4954587" cy="3716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05350"/>
            <a:ext cx="53340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92" tIns="45296" rIns="90592" bIns="45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7525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92" tIns="45296" rIns="90592" bIns="45296" numCol="1" anchor="b" anchorCtr="0" compatLnSpc="1">
            <a:prstTxWarp prst="textNoShape">
              <a:avLst/>
            </a:prstTxWarp>
          </a:bodyPr>
          <a:lstStyle>
            <a:lvl1pPr defTabSz="904875">
              <a:defRPr sz="1200" b="0"/>
            </a:lvl1pPr>
          </a:lstStyle>
          <a:p>
            <a:endParaRPr lang="uk-UA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07525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92" tIns="45296" rIns="90592" bIns="45296" numCol="1" anchor="b" anchorCtr="0" compatLnSpc="1">
            <a:prstTxWarp prst="textNoShape">
              <a:avLst/>
            </a:prstTxWarp>
          </a:bodyPr>
          <a:lstStyle>
            <a:lvl1pPr algn="r" defTabSz="904875">
              <a:defRPr sz="1200" b="0"/>
            </a:lvl1pPr>
          </a:lstStyle>
          <a:p>
            <a:fld id="{E4ECEC3E-F78B-4674-8817-DCDDAC16819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D0ED32-68F3-4F86-9630-021A71B907F1}" type="slidenum">
              <a:rPr lang="ru-RU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uk-UA" dirty="0" smtClean="0"/>
              <a:t>		</a:t>
            </a:r>
          </a:p>
          <a:p>
            <a:pPr>
              <a:defRPr/>
            </a:pPr>
            <a:r>
              <a:rPr lang="uk-UA" dirty="0" smtClean="0"/>
              <a:t>	</a:t>
            </a:r>
            <a:endParaRPr lang="uk-UA" dirty="0"/>
          </a:p>
        </p:txBody>
      </p:sp>
      <p:sp>
        <p:nvSpPr>
          <p:cNvPr id="36867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472463-02D2-44D2-95F8-6F857AABD9A9}" type="slidenum">
              <a:rPr lang="ru-RU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	</a:t>
            </a:r>
            <a:endParaRPr lang="uk-UA" dirty="0"/>
          </a:p>
        </p:txBody>
      </p:sp>
      <p:sp>
        <p:nvSpPr>
          <p:cNvPr id="38915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A7B81E-F14D-482F-9AD7-CAACF97B4149}" type="slidenum">
              <a:rPr lang="ru-RU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uk-UA" dirty="0" smtClean="0"/>
              <a:t>	</a:t>
            </a:r>
            <a:endParaRPr lang="uk-UA" dirty="0"/>
          </a:p>
        </p:txBody>
      </p:sp>
      <p:sp>
        <p:nvSpPr>
          <p:cNvPr id="40963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7311DE-E6B3-43FD-95B0-A7AA8E0C0C2F}" type="slidenum">
              <a:rPr lang="ru-RU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43011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F7794D-2432-480E-A814-94966FBC48CF}" type="slidenum">
              <a:rPr lang="ru-RU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uk-UA" dirty="0" smtClean="0"/>
              <a:t>. </a:t>
            </a:r>
          </a:p>
        </p:txBody>
      </p:sp>
      <p:sp>
        <p:nvSpPr>
          <p:cNvPr id="45059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E16B02-B987-4EAA-BB6C-B16D53F7D822}" type="slidenum">
              <a:rPr lang="ru-RU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uk-UA" dirty="0" smtClean="0"/>
              <a:t>	</a:t>
            </a:r>
            <a:endParaRPr lang="uk-UA" dirty="0"/>
          </a:p>
        </p:txBody>
      </p:sp>
      <p:sp>
        <p:nvSpPr>
          <p:cNvPr id="47107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7536ED-961D-437C-BC1A-3ED47E22300A}" type="slidenum">
              <a:rPr lang="ru-RU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uk-UA" smtClean="0"/>
              <a:t>	</a:t>
            </a:r>
          </a:p>
          <a:p>
            <a:pPr>
              <a:lnSpc>
                <a:spcPct val="90000"/>
              </a:lnSpc>
            </a:pPr>
            <a:r>
              <a:rPr lang="uk-UA" smtClean="0"/>
              <a:t>  </a:t>
            </a:r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F3BEE5-5ABF-426F-9C6E-6285E4C76156}" type="slidenum">
              <a:rPr lang="ru-RU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uk-UA" sz="9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uk-UA" sz="800" smtClean="0"/>
              <a:t>	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mtClean="0"/>
              <a:t>		</a:t>
            </a:r>
          </a:p>
          <a:p>
            <a:r>
              <a:rPr lang="uk-UA" smtClean="0"/>
              <a:t>	</a:t>
            </a:r>
          </a:p>
          <a:p>
            <a:endParaRPr lang="uk-UA" smtClean="0"/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626196-660C-45D6-9165-09D9BE37D25C}" type="slidenum">
              <a:rPr lang="ru-RU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uk-UA" sz="800" smtClean="0"/>
              <a:t>	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uk-UA" sz="800" smtClean="0"/>
              <a:t>	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uk-UA" dirty="0" smtClean="0"/>
              <a:t>	</a:t>
            </a:r>
            <a:r>
              <a:rPr lang="uk-UA" dirty="0" smtClean="0">
                <a:solidFill>
                  <a:srgbClr val="FFFF00"/>
                </a:solidFill>
              </a:rPr>
              <a:t>	</a:t>
            </a:r>
          </a:p>
          <a:p>
            <a:pPr>
              <a:defRPr/>
            </a:pPr>
            <a:r>
              <a:rPr lang="uk-UA" dirty="0" smtClean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uk-UA" dirty="0" smtClean="0">
                <a:solidFill>
                  <a:srgbClr val="FFFF00"/>
                </a:solidFill>
              </a:rPr>
              <a:t>  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09AC7F-3675-4488-AFA4-2E9D727DEA6A}" type="slidenum">
              <a:rPr lang="ru-RU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mtClean="0"/>
              <a:t>	</a:t>
            </a:r>
          </a:p>
          <a:p>
            <a:endParaRPr lang="uk-UA" smtClean="0"/>
          </a:p>
          <a:p>
            <a:r>
              <a:rPr lang="uk-UA" smtClean="0"/>
              <a:t>	</a:t>
            </a:r>
          </a:p>
        </p:txBody>
      </p:sp>
      <p:sp>
        <p:nvSpPr>
          <p:cNvPr id="34819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DB7450-F574-4E7B-86EF-F5565FD1760B}" type="slidenum">
              <a:rPr lang="ru-RU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6A1BC-0778-4D0E-B7A5-20C91FE5EB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34B59-B12A-45FD-8CE3-D0DDED4246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F48C7-B82D-4A5B-B646-129F8A6D91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F9AE5-F6C3-4C8C-8FA5-247742A4BA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90E2F-EA29-4892-B3AC-AB03D585BF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17717-C081-4CA4-B9A3-3B1D820776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39863-D4EC-406A-8E57-63D34FCD57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F799A-135D-4670-ACB4-B67EC3E8F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AE543-10C4-45B0-B040-D03D6BD018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04835-831E-4761-B56D-6B8D22A051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83FEF-E090-444F-BA99-2F8D8F7C8C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cs typeface="+mn-cs"/>
              </a:defRPr>
            </a:lvl1pPr>
          </a:lstStyle>
          <a:p>
            <a:pPr>
              <a:defRPr/>
            </a:pPr>
            <a:fld id="{AE6A3E39-C560-41B5-B1EB-3AB2C2146D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avo.org.ua/" TargetMode="External"/><Relationship Id="rId2" Type="http://schemas.openxmlformats.org/officeDocument/2006/relationships/hyperlink" Target="mailto:&#1089;entre@pravo.org.ua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81075"/>
            <a:ext cx="7772400" cy="3455988"/>
          </a:xfrm>
        </p:spPr>
        <p:txBody>
          <a:bodyPr/>
          <a:lstStyle/>
          <a:p>
            <a:pPr eaLnBrk="1" hangingPunct="1"/>
            <a:r>
              <a:rPr lang="uk-UA" b="1" smtClean="0">
                <a:solidFill>
                  <a:srgbClr val="22222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А</a:t>
            </a:r>
            <a:r>
              <a:rPr lang="ru-RU" b="1" smtClean="0">
                <a:solidFill>
                  <a:srgbClr val="22222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ктуальні питання </a:t>
            </a:r>
            <a:r>
              <a:rPr lang="uk-UA" b="1" smtClean="0">
                <a:solidFill>
                  <a:srgbClr val="22222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у сфері а</a:t>
            </a:r>
            <a:r>
              <a:rPr lang="ru-RU" b="1" smtClean="0">
                <a:solidFill>
                  <a:srgbClr val="22222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дмін</a:t>
            </a:r>
            <a:r>
              <a:rPr lang="uk-UA" b="1" smtClean="0">
                <a:solidFill>
                  <a:srgbClr val="22222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істративних </a:t>
            </a:r>
            <a:r>
              <a:rPr lang="ru-RU" b="1" smtClean="0">
                <a:solidFill>
                  <a:srgbClr val="22222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послуг</a:t>
            </a:r>
            <a:r>
              <a:rPr lang="uk-UA" b="1" smtClean="0">
                <a:solidFill>
                  <a:srgbClr val="22222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і</a:t>
            </a:r>
            <a:r>
              <a:rPr lang="ru-RU" b="1" smtClean="0">
                <a:solidFill>
                  <a:srgbClr val="22222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становлення ЦНАП</a:t>
            </a:r>
            <a:endParaRPr lang="ru-RU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76700"/>
            <a:ext cx="6400800" cy="1728788"/>
          </a:xfrm>
        </p:spPr>
        <p:txBody>
          <a:bodyPr/>
          <a:lstStyle/>
          <a:p>
            <a:pPr eaLnBrk="1" hangingPunct="1"/>
            <a:endParaRPr lang="ru-RU" smtClean="0"/>
          </a:p>
          <a:p>
            <a:pPr algn="r" eaLnBrk="1" hangingPunct="1"/>
            <a:r>
              <a:rPr lang="ru-RU" sz="2800" smtClean="0"/>
              <a:t>Віктор Тимощук,</a:t>
            </a:r>
          </a:p>
          <a:p>
            <a:pPr algn="r" eaLnBrk="1" hangingPunct="1"/>
            <a:r>
              <a:rPr lang="ru-RU" sz="2000" smtClean="0"/>
              <a:t>Центр політико-правових реформ</a:t>
            </a:r>
          </a:p>
          <a:p>
            <a:pPr eaLnBrk="1" hangingPunct="1"/>
            <a:endParaRPr lang="ru-RU" sz="2800" smtClean="0"/>
          </a:p>
          <a:p>
            <a:pPr eaLnBrk="1" hangingPunct="1"/>
            <a:r>
              <a:rPr lang="ru-RU" sz="2400" smtClean="0"/>
              <a:t>Вересень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82FEBB-E881-4926-A95B-FD14B3C65C61}" type="slidenum">
              <a:rPr lang="ru-RU" smtClean="0">
                <a:cs typeface="Arial" charset="0"/>
              </a:rPr>
              <a:pPr/>
              <a:t>10</a:t>
            </a:fld>
            <a:endParaRPr lang="ru-RU" smtClean="0">
              <a:cs typeface="Arial" charset="0"/>
            </a:endParaRPr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33375"/>
            <a:ext cx="8785225" cy="863600"/>
          </a:xfrm>
        </p:spPr>
        <p:txBody>
          <a:bodyPr/>
          <a:lstStyle/>
          <a:p>
            <a:pPr eaLnBrk="1" hangingPunct="1">
              <a:defRPr/>
            </a:pPr>
            <a:r>
              <a:rPr lang="uk-UA" sz="32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Специфіка надання адмінпослуг в ОТГ (1)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256212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uk-UA" sz="2900" smtClean="0">
                <a:solidFill>
                  <a:srgbClr val="003399"/>
                </a:solidFill>
              </a:rPr>
              <a:t>Пріоритезація переліку послуг</a:t>
            </a:r>
          </a:p>
          <a:p>
            <a:pPr eaLnBrk="1" hangingPunct="1">
              <a:lnSpc>
                <a:spcPct val="120000"/>
              </a:lnSpc>
            </a:pPr>
            <a:r>
              <a:rPr lang="uk-UA" sz="2900" smtClean="0"/>
              <a:t>Головний офіс (ЦНАП / місцева рада) </a:t>
            </a:r>
            <a:r>
              <a:rPr lang="uk-UA" sz="2900" b="1" i="1" smtClean="0"/>
              <a:t>та</a:t>
            </a:r>
            <a:r>
              <a:rPr lang="uk-UA" sz="2900" i="1" smtClean="0"/>
              <a:t>:</a:t>
            </a:r>
            <a:r>
              <a:rPr lang="uk-UA" sz="2900" b="1" smtClean="0"/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lang="uk-UA" sz="2900" smtClean="0">
                <a:solidFill>
                  <a:srgbClr val="003399"/>
                </a:solidFill>
              </a:rPr>
              <a:t>Філії (територіальні підрозділи) ЦНАП – 2 і більше робочих місця  </a:t>
            </a:r>
          </a:p>
          <a:p>
            <a:pPr eaLnBrk="1" hangingPunct="1">
              <a:lnSpc>
                <a:spcPct val="120000"/>
              </a:lnSpc>
            </a:pPr>
            <a:r>
              <a:rPr lang="uk-UA" sz="2900" smtClean="0"/>
              <a:t>Віддалені місця для роботи адміністраторів (принаймні в колишніх садибах сільрад, що увійшли до складу ОТГ) </a:t>
            </a:r>
          </a:p>
          <a:p>
            <a:pPr eaLnBrk="1" hangingPunct="1">
              <a:lnSpc>
                <a:spcPct val="120000"/>
              </a:lnSpc>
            </a:pPr>
            <a:r>
              <a:rPr lang="uk-UA" sz="2900" smtClean="0">
                <a:solidFill>
                  <a:srgbClr val="003399"/>
                </a:solidFill>
              </a:rPr>
              <a:t>Старости (в міру можливості)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uk-UA" sz="2400" smtClean="0">
                <a:solidFill>
                  <a:srgbClr val="003399"/>
                </a:solidFill>
              </a:rPr>
              <a:t>                          </a:t>
            </a:r>
            <a:endParaRPr lang="uk-UA" sz="24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CFC6394-E0D3-4DCC-955D-CB0C0542B1BC}" type="slidenum">
              <a:rPr lang="ru-RU" sz="1400" b="0"/>
              <a:pPr algn="r"/>
              <a:t>11</a:t>
            </a:fld>
            <a:endParaRPr lang="ru-RU" sz="1400" b="0"/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333375"/>
            <a:ext cx="8785225" cy="863600"/>
          </a:xfrm>
        </p:spPr>
        <p:txBody>
          <a:bodyPr/>
          <a:lstStyle/>
          <a:p>
            <a:pPr eaLnBrk="1" hangingPunct="1">
              <a:defRPr/>
            </a:pPr>
            <a:r>
              <a:rPr lang="uk-UA" sz="32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Специфіка надання адмінпослуг в ОТГ (2)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52562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uk-UA" smtClean="0"/>
              <a:t>“</a:t>
            </a:r>
            <a:r>
              <a:rPr lang="uk-UA" sz="3000" smtClean="0"/>
              <a:t>Мобільний офіс”- якщо “стаціонарні” робочі місця недоцільні (неекономічні). Як правило, багато невеликих віддалених населених пунктів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uk-UA" sz="3000" smtClean="0">
                <a:solidFill>
                  <a:srgbClr val="003399"/>
                </a:solidFill>
              </a:rPr>
              <a:t>               </a:t>
            </a:r>
            <a:r>
              <a:rPr lang="uk-UA" sz="3000" i="1" smtClean="0">
                <a:solidFill>
                  <a:srgbClr val="003399"/>
                </a:solidFill>
              </a:rPr>
              <a:t>а також використовувати</a:t>
            </a:r>
          </a:p>
          <a:p>
            <a:pPr eaLnBrk="1" hangingPunct="1">
              <a:lnSpc>
                <a:spcPct val="110000"/>
              </a:lnSpc>
            </a:pPr>
            <a:r>
              <a:rPr lang="uk-UA" sz="3000" smtClean="0"/>
              <a:t>Узгоджені рішення з ОВВ (РДА, ТО ЦОВВ)</a:t>
            </a:r>
          </a:p>
          <a:p>
            <a:pPr eaLnBrk="1" hangingPunct="1">
              <a:lnSpc>
                <a:spcPct val="110000"/>
              </a:lnSpc>
            </a:pPr>
            <a:r>
              <a:rPr lang="uk-UA" sz="3000" smtClean="0">
                <a:solidFill>
                  <a:srgbClr val="003399"/>
                </a:solidFill>
              </a:rPr>
              <a:t>Міжмуніципальне співробітництво</a:t>
            </a:r>
          </a:p>
          <a:p>
            <a:pPr eaLnBrk="1" hangingPunct="1">
              <a:lnSpc>
                <a:spcPct val="110000"/>
              </a:lnSpc>
            </a:pPr>
            <a:r>
              <a:rPr lang="uk-UA" sz="3000" smtClean="0"/>
              <a:t>Роботу персоналу на неповний робочий день / робочий тиждень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BB18F9-7718-4842-BBE3-950540173B2A}" type="slidenum">
              <a:rPr lang="ru-RU" smtClean="0">
                <a:cs typeface="Arial" charset="0"/>
              </a:rPr>
              <a:pPr/>
              <a:t>12</a:t>
            </a:fld>
            <a:endParaRPr lang="ru-RU" smtClean="0">
              <a:cs typeface="Arial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b="1" smtClean="0"/>
              <a:t>Переваги міськрайонного ЦНАП</a:t>
            </a:r>
            <a:br>
              <a:rPr lang="uk-UA" sz="3200" b="1" smtClean="0"/>
            </a:br>
            <a:r>
              <a:rPr lang="uk-UA" sz="3200" b="1" smtClean="0"/>
              <a:t>(спільний ЦНАП ОМС і РДА)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4924425"/>
          </a:xfrm>
        </p:spPr>
        <p:txBody>
          <a:bodyPr/>
          <a:lstStyle/>
          <a:p>
            <a:pPr eaLnBrk="1" hangingPunct="1"/>
            <a:r>
              <a:rPr lang="uk-UA" sz="2800" smtClean="0">
                <a:solidFill>
                  <a:srgbClr val="003399"/>
                </a:solidFill>
              </a:rPr>
              <a:t>Використання фінансових та інституційних можливостей ОМС (в т.ч. щодо персоналу та його оплати; надходжень від адмінпослуг)</a:t>
            </a:r>
          </a:p>
          <a:p>
            <a:pPr eaLnBrk="1" hangingPunct="1"/>
            <a:r>
              <a:rPr lang="uk-UA" sz="2800" smtClean="0"/>
              <a:t>Орієнтація ОМС на громадянина (виборця)</a:t>
            </a:r>
          </a:p>
          <a:p>
            <a:pPr eaLnBrk="1" hangingPunct="1"/>
            <a:r>
              <a:rPr lang="uk-UA" sz="2800" smtClean="0">
                <a:solidFill>
                  <a:srgbClr val="003399"/>
                </a:solidFill>
              </a:rPr>
              <a:t>Врахування перспектив реформи АТУ та ОМС (в т.ч. ліквідація більшості РДА та обмеження їх повноважень)</a:t>
            </a:r>
          </a:p>
          <a:p>
            <a:pPr eaLnBrk="1" hangingPunct="1"/>
            <a:r>
              <a:rPr lang="uk-UA" sz="2800" smtClean="0"/>
              <a:t>Можливість використання інфраструктури ЦОВВ (Держгеокадастру, ДМС)</a:t>
            </a:r>
          </a:p>
          <a:p>
            <a:pPr eaLnBrk="1" hangingPunct="1"/>
            <a:r>
              <a:rPr lang="uk-UA" sz="2800" smtClean="0">
                <a:solidFill>
                  <a:srgbClr val="003399"/>
                </a:solidFill>
              </a:rPr>
              <a:t>Взаємозалежність бек-офісів / послуг ОМС і РДА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Ключові кроки створення ЦНАП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040312"/>
          </a:xfrm>
        </p:spPr>
        <p:txBody>
          <a:bodyPr/>
          <a:lstStyle/>
          <a:p>
            <a:r>
              <a:rPr lang="uk-UA" sz="3000" smtClean="0"/>
              <a:t>Робоча група</a:t>
            </a:r>
          </a:p>
          <a:p>
            <a:r>
              <a:rPr lang="uk-UA" sz="3000" smtClean="0">
                <a:solidFill>
                  <a:srgbClr val="003399"/>
                </a:solidFill>
              </a:rPr>
              <a:t>Концепція</a:t>
            </a:r>
          </a:p>
          <a:p>
            <a:r>
              <a:rPr lang="uk-UA" sz="3000" smtClean="0"/>
              <a:t>Приміщення (ремонт, облаштування)</a:t>
            </a:r>
          </a:p>
          <a:p>
            <a:r>
              <a:rPr lang="uk-UA" sz="3000" b="1" smtClean="0">
                <a:solidFill>
                  <a:srgbClr val="003399"/>
                </a:solidFill>
              </a:rPr>
              <a:t>Перелік послуг</a:t>
            </a:r>
            <a:r>
              <a:rPr lang="uk-UA" sz="3000" smtClean="0">
                <a:solidFill>
                  <a:srgbClr val="003399"/>
                </a:solidFill>
              </a:rPr>
              <a:t>, інтеграція послуг </a:t>
            </a:r>
          </a:p>
          <a:p>
            <a:r>
              <a:rPr lang="uk-UA" sz="3000" b="1" smtClean="0"/>
              <a:t>Статус ЦНАП</a:t>
            </a:r>
            <a:r>
              <a:rPr lang="uk-UA" sz="3000" smtClean="0"/>
              <a:t> </a:t>
            </a:r>
          </a:p>
          <a:p>
            <a:r>
              <a:rPr lang="uk-UA" sz="3000" smtClean="0">
                <a:solidFill>
                  <a:srgbClr val="003399"/>
                </a:solidFill>
              </a:rPr>
              <a:t>Документація (в т.ч. </a:t>
            </a:r>
            <a:r>
              <a:rPr lang="uk-UA" sz="3000" b="1" smtClean="0">
                <a:solidFill>
                  <a:srgbClr val="003399"/>
                </a:solidFill>
              </a:rPr>
              <a:t>ІК</a:t>
            </a:r>
            <a:r>
              <a:rPr lang="uk-UA" sz="3000" smtClean="0">
                <a:solidFill>
                  <a:srgbClr val="003399"/>
                </a:solidFill>
              </a:rPr>
              <a:t>, ТК)</a:t>
            </a:r>
          </a:p>
          <a:p>
            <a:r>
              <a:rPr lang="uk-UA" sz="3000" smtClean="0"/>
              <a:t>Персонал, набір / переведення, тренінги</a:t>
            </a:r>
          </a:p>
          <a:p>
            <a:r>
              <a:rPr lang="uk-UA" sz="3000" smtClean="0">
                <a:solidFill>
                  <a:srgbClr val="003399"/>
                </a:solidFill>
              </a:rPr>
              <a:t>Залучення супутніх послуг</a:t>
            </a:r>
          </a:p>
          <a:p>
            <a:r>
              <a:rPr lang="uk-UA" sz="3000" smtClean="0"/>
              <a:t>Участь громади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5192E2-F4DD-4770-B822-BEF3B4B8B7FE}" type="slidenum">
              <a:rPr lang="ru-RU" smtClean="0">
                <a:cs typeface="Arial" charset="0"/>
              </a:rPr>
              <a:pPr/>
              <a:t>14</a:t>
            </a:fld>
            <a:endParaRPr lang="ru-RU" smtClean="0">
              <a:cs typeface="Arial" charset="0"/>
            </a:endParaRPr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647700"/>
          </a:xfrm>
        </p:spPr>
        <p:txBody>
          <a:bodyPr/>
          <a:lstStyle/>
          <a:p>
            <a:pPr eaLnBrk="1" hangingPunct="1">
              <a:defRPr/>
            </a:pPr>
            <a:r>
              <a:rPr lang="uk-UA" sz="3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Ризики акредитованих суб'єктів</a:t>
            </a:r>
            <a:endParaRPr lang="uk-UA" sz="3800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13787" cy="54721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uk-UA" sz="2900" smtClean="0"/>
              <a:t>Обмеженість повноважень (послуг)</a:t>
            </a:r>
          </a:p>
          <a:p>
            <a:pPr eaLnBrk="1" hangingPunct="1">
              <a:lnSpc>
                <a:spcPct val="110000"/>
              </a:lnSpc>
            </a:pPr>
            <a:r>
              <a:rPr lang="uk-UA" sz="2900" smtClean="0">
                <a:solidFill>
                  <a:srgbClr val="003399"/>
                </a:solidFill>
              </a:rPr>
              <a:t>Бюджетне фінансування на створення суб'єктів господарювання</a:t>
            </a:r>
          </a:p>
          <a:p>
            <a:pPr eaLnBrk="1" hangingPunct="1">
              <a:lnSpc>
                <a:spcPct val="110000"/>
              </a:lnSpc>
            </a:pPr>
            <a:r>
              <a:rPr lang="uk-UA" sz="2900" smtClean="0"/>
              <a:t>Незацікавленість у безплатних послугах (проблема інтеграції послуг)</a:t>
            </a:r>
          </a:p>
          <a:p>
            <a:pPr eaLnBrk="1" hangingPunct="1">
              <a:lnSpc>
                <a:spcPct val="110000"/>
              </a:lnSpc>
            </a:pPr>
            <a:r>
              <a:rPr lang="uk-UA" sz="2900" smtClean="0">
                <a:solidFill>
                  <a:srgbClr val="003399"/>
                </a:solidFill>
              </a:rPr>
              <a:t>Для АС обласних влад – територіальна віддаленість від споживачів (недоступність)</a:t>
            </a:r>
          </a:p>
          <a:p>
            <a:pPr eaLnBrk="1" hangingPunct="1">
              <a:lnSpc>
                <a:spcPct val="110000"/>
              </a:lnSpc>
            </a:pPr>
            <a:r>
              <a:rPr lang="uk-UA" sz="2900" smtClean="0"/>
              <a:t>Ризик банкрутства</a:t>
            </a:r>
          </a:p>
          <a:p>
            <a:pPr eaLnBrk="1" hangingPunct="1">
              <a:lnSpc>
                <a:spcPct val="110000"/>
              </a:lnSpc>
            </a:pPr>
            <a:r>
              <a:rPr lang="uk-UA" sz="2900" smtClean="0">
                <a:solidFill>
                  <a:srgbClr val="003399"/>
                </a:solidFill>
              </a:rPr>
              <a:t>Лояльність до незаконних платежів за послуги</a:t>
            </a:r>
            <a:r>
              <a:rPr lang="uk-UA" sz="2900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uk-UA" sz="2900" smtClean="0"/>
              <a:t>“Вимивання” коштів місцевих бюджетів (60%)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9CDA12-26DC-451D-B7FC-366EB9266E38}" type="slidenum">
              <a:rPr lang="ru-RU" smtClean="0">
                <a:cs typeface="Arial" charset="0"/>
              </a:rPr>
              <a:pPr/>
              <a:t>15</a:t>
            </a:fld>
            <a:endParaRPr lang="ru-RU" smtClean="0">
              <a:cs typeface="Arial" charset="0"/>
            </a:endParaRPr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435975" cy="706437"/>
          </a:xfrm>
        </p:spPr>
        <p:txBody>
          <a:bodyPr/>
          <a:lstStyle/>
          <a:p>
            <a:pPr eaLnBrk="1" hangingPunct="1">
              <a:defRPr/>
            </a:pPr>
            <a:r>
              <a:rPr lang="uk-UA" sz="3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Відомчі виклики реформи (2016/17)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569325" cy="5040312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uk-UA" sz="2800" b="1" u="sng" smtClean="0">
                <a:solidFill>
                  <a:schemeClr val="accent2"/>
                </a:solidFill>
              </a:rPr>
              <a:t>ДМС:</a:t>
            </a:r>
            <a:r>
              <a:rPr lang="uk-UA" sz="2800" smtClean="0">
                <a:solidFill>
                  <a:schemeClr val="accent2"/>
                </a:solidFill>
              </a:rPr>
              <a:t> - невиконання розпорядження КМУ №523 (невходження в ЦНАП); висока вартість обладнання для паспортних послуг і КСЗІ; - дискусійна “паспортна реформа” та ін.</a:t>
            </a:r>
          </a:p>
          <a:p>
            <a:pPr eaLnBrk="1" hangingPunct="1">
              <a:lnSpc>
                <a:spcPct val="120000"/>
              </a:lnSpc>
            </a:pPr>
            <a:r>
              <a:rPr lang="uk-UA" sz="2800" b="1" u="sng" smtClean="0"/>
              <a:t>Мін</a:t>
            </a:r>
            <a:r>
              <a:rPr lang="uk-UA" sz="2800" b="1" u="sng" smtClean="0">
                <a:cs typeface="Arial" charset="0"/>
              </a:rPr>
              <a:t>’</a:t>
            </a:r>
            <a:r>
              <a:rPr lang="uk-UA" sz="2800" b="1" u="sng" smtClean="0"/>
              <a:t>юст:</a:t>
            </a:r>
            <a:r>
              <a:rPr lang="uk-UA" sz="2800" smtClean="0"/>
              <a:t> - плата за відомості з реєстрів МЮ не спрямовується у місцеві бюджети; - брак контролю за роботою акредитованих суб'єктів </a:t>
            </a:r>
            <a:endParaRPr lang="uk-UA" sz="2800" b="1" u="sng" smtClean="0"/>
          </a:p>
          <a:p>
            <a:pPr eaLnBrk="1" hangingPunct="1">
              <a:lnSpc>
                <a:spcPct val="120000"/>
              </a:lnSpc>
            </a:pPr>
            <a:r>
              <a:rPr lang="uk-UA" sz="2800" b="1" u="sng" smtClean="0">
                <a:solidFill>
                  <a:schemeClr val="accent2"/>
                </a:solidFill>
              </a:rPr>
              <a:t>Держгеокадастр:</a:t>
            </a:r>
            <a:r>
              <a:rPr lang="uk-UA" sz="2800" b="1" smtClean="0">
                <a:solidFill>
                  <a:schemeClr val="accent2"/>
                </a:solidFill>
              </a:rPr>
              <a:t> - </a:t>
            </a:r>
            <a:r>
              <a:rPr lang="uk-UA" sz="2800" smtClean="0">
                <a:solidFill>
                  <a:schemeClr val="accent2"/>
                </a:solidFill>
              </a:rPr>
              <a:t>вкрай повільне</a:t>
            </a:r>
            <a:r>
              <a:rPr lang="uk-UA" sz="2800" b="1" smtClean="0">
                <a:solidFill>
                  <a:schemeClr val="accent2"/>
                </a:solidFill>
              </a:rPr>
              <a:t> </a:t>
            </a:r>
            <a:r>
              <a:rPr lang="uk-UA" sz="2800" smtClean="0">
                <a:solidFill>
                  <a:schemeClr val="accent2"/>
                </a:solidFill>
              </a:rPr>
              <a:t>підключення ОМС та РДА до роботи з відомостями ДЗК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92C6DE-5524-47F8-A8C8-C9FB2610426F}" type="slidenum">
              <a:rPr lang="ru-RU" smtClean="0">
                <a:cs typeface="Arial" charset="0"/>
              </a:rPr>
              <a:pPr/>
              <a:t>16</a:t>
            </a:fld>
            <a:endParaRPr lang="ru-RU" smtClean="0">
              <a:cs typeface="Arial" charset="0"/>
            </a:endParaRPr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uk-UA" sz="3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Інші виклики і потреби реформи (1)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362950" cy="5472112"/>
          </a:xfrm>
        </p:spPr>
        <p:txBody>
          <a:bodyPr/>
          <a:lstStyle/>
          <a:p>
            <a:pPr eaLnBrk="1" hangingPunct="1"/>
            <a:r>
              <a:rPr lang="uk-UA" sz="3000" smtClean="0">
                <a:solidFill>
                  <a:srgbClr val="003399"/>
                </a:solidFill>
              </a:rPr>
              <a:t>Децентралізація послуг РАЦС у містах обласного значення і </a:t>
            </a:r>
            <a:r>
              <a:rPr lang="uk-UA" sz="3000" i="1" smtClean="0">
                <a:solidFill>
                  <a:srgbClr val="003399"/>
                </a:solidFill>
              </a:rPr>
              <a:t>райцентрах – </a:t>
            </a:r>
            <a:r>
              <a:rPr lang="uk-UA" sz="3000" smtClean="0">
                <a:solidFill>
                  <a:srgbClr val="003399"/>
                </a:solidFill>
              </a:rPr>
              <a:t>в т.ч. новий закон “Про РАЦС”</a:t>
            </a:r>
            <a:endParaRPr lang="uk-UA" sz="3000" i="1" smtClean="0">
              <a:solidFill>
                <a:srgbClr val="003399"/>
              </a:solidFill>
            </a:endParaRPr>
          </a:p>
          <a:p>
            <a:pPr eaLnBrk="1" hangingPunct="1"/>
            <a:r>
              <a:rPr lang="uk-UA" sz="3000" smtClean="0"/>
              <a:t>Скоригувати відомчі ініціативи (“соціальні прозорі офіси” тощо) та зупинити комерційні і “великі” проекти ОДА</a:t>
            </a:r>
          </a:p>
          <a:p>
            <a:pPr eaLnBrk="1" hangingPunct="1"/>
            <a:r>
              <a:rPr lang="uk-UA" sz="3000" smtClean="0">
                <a:solidFill>
                  <a:schemeClr val="accent2"/>
                </a:solidFill>
              </a:rPr>
              <a:t>ЦНАП в РДА: навчати голів РДА; стимулювати міськрайонні ЦНАП</a:t>
            </a:r>
          </a:p>
          <a:p>
            <a:pPr eaLnBrk="1" hangingPunct="1"/>
            <a:r>
              <a:rPr lang="uk-UA" sz="3000" smtClean="0"/>
              <a:t>Більше гнучкості в організації роботи ЦНАП (надання швидких послуг адміністраторами; “представники” у ЦНАП)</a:t>
            </a:r>
          </a:p>
          <a:p>
            <a:pPr eaLnBrk="1" hangingPunct="1"/>
            <a:endParaRPr lang="uk-UA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DEE50E-F0EF-41E4-B069-FEAA28660229}" type="slidenum">
              <a:rPr lang="ru-RU" smtClean="0">
                <a:cs typeface="Arial" charset="0"/>
              </a:rPr>
              <a:pPr/>
              <a:t>17</a:t>
            </a:fld>
            <a:endParaRPr lang="ru-RU" smtClean="0">
              <a:cs typeface="Arial" charset="0"/>
            </a:endParaRPr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uk-UA" sz="3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Інші виклики і потреби реформи (2)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362950" cy="5472113"/>
          </a:xfrm>
        </p:spPr>
        <p:txBody>
          <a:bodyPr/>
          <a:lstStyle/>
          <a:p>
            <a:pPr eaLnBrk="1" hangingPunct="1"/>
            <a:r>
              <a:rPr lang="uk-UA" sz="3000" smtClean="0">
                <a:solidFill>
                  <a:schemeClr val="accent2"/>
                </a:solidFill>
              </a:rPr>
              <a:t>Законодавче впорядкування відносин щодо оплати адмінпослуг – закон “Про адміністративний збір” (напр., плата за реєстрацію бізнесу; інші збори і їх розміри, порядок оплати, додаткові витрати тощо) </a:t>
            </a:r>
          </a:p>
          <a:p>
            <a:pPr eaLnBrk="1" hangingPunct="1"/>
            <a:r>
              <a:rPr lang="uk-UA" sz="3000" smtClean="0"/>
              <a:t>Зміни до ЗУ “Про адмін. послуги” (щодо виключності адміністратора; </a:t>
            </a:r>
            <a:r>
              <a:rPr lang="uk-UA" sz="3000" smtClean="0">
                <a:solidFill>
                  <a:srgbClr val="003399"/>
                </a:solidFill>
              </a:rPr>
              <a:t>щодо безпосереднього надання послуг у ЦНАП, в т.ч. адміністратором;</a:t>
            </a:r>
            <a:r>
              <a:rPr lang="uk-UA" sz="3000" smtClean="0"/>
              <a:t> обов'язкового переліку послуг ОМС у ЦНАП; </a:t>
            </a:r>
            <a:r>
              <a:rPr lang="uk-UA" sz="3000" smtClean="0">
                <a:solidFill>
                  <a:srgbClr val="003399"/>
                </a:solidFill>
              </a:rPr>
              <a:t>паралельного прийому, </a:t>
            </a:r>
            <a:r>
              <a:rPr lang="uk-UA" sz="3000" smtClean="0"/>
              <a:t>іменних печаток)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uk-UA" sz="3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Інші виклики і потреби реформи (3) 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 eaLnBrk="1" hangingPunct="1"/>
            <a:r>
              <a:rPr lang="uk-UA" sz="3000" smtClean="0">
                <a:solidFill>
                  <a:srgbClr val="003399"/>
                </a:solidFill>
              </a:rPr>
              <a:t>Зміни до Бюджетного кодексу (щодо плати за відомості з реєстрів Мінюсту)</a:t>
            </a:r>
            <a:endParaRPr lang="uk-UA" sz="3000" smtClean="0"/>
          </a:p>
          <a:p>
            <a:pPr eaLnBrk="1" hangingPunct="1"/>
            <a:r>
              <a:rPr lang="uk-UA" sz="3000" smtClean="0"/>
              <a:t>ДМС у ЦНАП та/або здешевлення обладнання</a:t>
            </a:r>
          </a:p>
          <a:p>
            <a:pPr eaLnBrk="1" hangingPunct="1"/>
            <a:r>
              <a:rPr lang="uk-UA" sz="3000" smtClean="0">
                <a:solidFill>
                  <a:srgbClr val="003399"/>
                </a:solidFill>
              </a:rPr>
              <a:t>Децентралізація повноважень з реєстрації земельних ділянок </a:t>
            </a:r>
          </a:p>
          <a:p>
            <a:pPr eaLnBrk="1" hangingPunct="1"/>
            <a:r>
              <a:rPr lang="uk-UA" sz="3000" smtClean="0"/>
              <a:t>Органи реєстрації в РДА / і “необовязкові”  ОМС (архіви реєстраційних справ тощо)</a:t>
            </a:r>
            <a:endParaRPr lang="uk-UA" sz="3000" smtClean="0">
              <a:solidFill>
                <a:srgbClr val="003399"/>
              </a:solidFill>
            </a:endParaRPr>
          </a:p>
          <a:p>
            <a:pPr eaLnBrk="1" hangingPunct="1"/>
            <a:r>
              <a:rPr lang="uk-UA" sz="3000" smtClean="0">
                <a:solidFill>
                  <a:srgbClr val="003399"/>
                </a:solidFill>
              </a:rPr>
              <a:t>Спрощення наймасовіших послуг (реєстрація МПЖ тощо)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>
              <a:defRPr/>
            </a:pPr>
            <a:r>
              <a:rPr lang="uk-UA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Важливі рекомендації для ОТГ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24863" cy="5256212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uk-UA" sz="3000" smtClean="0">
                <a:solidFill>
                  <a:schemeClr val="accent2"/>
                </a:solidFill>
              </a:rPr>
              <a:t>Мати стратегічне бачення (Концепція / Програма системи надання адмінпослуг в ОТГ) і залучати громаду</a:t>
            </a:r>
          </a:p>
          <a:p>
            <a:pPr>
              <a:lnSpc>
                <a:spcPct val="120000"/>
              </a:lnSpc>
            </a:pPr>
            <a:r>
              <a:rPr lang="uk-UA" sz="3000" smtClean="0"/>
              <a:t>В менших ОТГ більшість службовців </a:t>
            </a:r>
            <a:r>
              <a:rPr lang="uk-UA" sz="3000" b="1" smtClean="0"/>
              <a:t>=</a:t>
            </a:r>
            <a:r>
              <a:rPr lang="uk-UA" sz="3000" smtClean="0"/>
              <a:t> ЦНАП</a:t>
            </a:r>
            <a:endParaRPr lang="uk-UA" sz="3000" u="sng" smtClean="0"/>
          </a:p>
          <a:p>
            <a:pPr>
              <a:lnSpc>
                <a:spcPct val="120000"/>
              </a:lnSpc>
            </a:pPr>
            <a:r>
              <a:rPr lang="uk-UA" sz="3000" smtClean="0">
                <a:solidFill>
                  <a:schemeClr val="accent2"/>
                </a:solidFill>
              </a:rPr>
              <a:t>Пам'ятати про територіальну доступність послуг. Не погіршити </a:t>
            </a:r>
          </a:p>
          <a:p>
            <a:pPr>
              <a:lnSpc>
                <a:spcPct val="120000"/>
              </a:lnSpc>
            </a:pPr>
            <a:r>
              <a:rPr lang="uk-UA" sz="3000" smtClean="0"/>
              <a:t>Без надмірних інвестицій (раціонально)</a:t>
            </a:r>
          </a:p>
          <a:p>
            <a:pPr>
              <a:lnSpc>
                <a:spcPct val="120000"/>
              </a:lnSpc>
            </a:pPr>
            <a:r>
              <a:rPr lang="uk-UA" sz="3000" smtClean="0">
                <a:solidFill>
                  <a:schemeClr val="accent2"/>
                </a:solidFill>
              </a:rPr>
              <a:t>Радитися, консультуватися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BADB8B-2296-45B5-A9D4-64B1770C0DC4}" type="slidenum">
              <a:rPr lang="ru-RU" smtClean="0">
                <a:cs typeface="Arial" charset="0"/>
              </a:rPr>
              <a:pPr/>
              <a:t>2</a:t>
            </a:fld>
            <a:endParaRPr lang="ru-RU" smtClean="0">
              <a:cs typeface="Arial" charset="0"/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uk-UA" sz="3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Досягнення 2015-2016 </a:t>
            </a:r>
            <a:r>
              <a:rPr lang="uk-UA" sz="3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рр</a:t>
            </a:r>
            <a:endParaRPr lang="uk-UA" sz="34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424862" cy="5183187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uk-UA" sz="3000" smtClean="0">
                <a:solidFill>
                  <a:srgbClr val="003399"/>
                </a:solidFill>
              </a:rPr>
              <a:t>Ухвалення і впровадження законів щодо </a:t>
            </a:r>
            <a:r>
              <a:rPr lang="uk-UA" sz="3000" b="1" smtClean="0">
                <a:solidFill>
                  <a:srgbClr val="003399"/>
                </a:solidFill>
              </a:rPr>
              <a:t>децентралізації</a:t>
            </a:r>
            <a:r>
              <a:rPr lang="uk-UA" sz="3000" smtClean="0">
                <a:solidFill>
                  <a:srgbClr val="003399"/>
                </a:solidFill>
              </a:rPr>
              <a:t> повноважень у сфері реєстрації місця проживання, бізнесу, нерухомості </a:t>
            </a:r>
          </a:p>
          <a:p>
            <a:pPr eaLnBrk="1" hangingPunct="1">
              <a:lnSpc>
                <a:spcPct val="120000"/>
              </a:lnSpc>
            </a:pPr>
            <a:r>
              <a:rPr lang="uk-UA" sz="3000" smtClean="0"/>
              <a:t>Кошти за адмінпослуги йдуть переважно у місцеві бюджети </a:t>
            </a:r>
          </a:p>
          <a:p>
            <a:pPr eaLnBrk="1" hangingPunct="1">
              <a:lnSpc>
                <a:spcPct val="120000"/>
              </a:lnSpc>
            </a:pPr>
            <a:r>
              <a:rPr lang="uk-UA" sz="3000" smtClean="0">
                <a:solidFill>
                  <a:schemeClr val="accent2"/>
                </a:solidFill>
              </a:rPr>
              <a:t>Значна державна і “донорська” увага до сфери адміністративних послуг / ЦНАП</a:t>
            </a:r>
          </a:p>
          <a:p>
            <a:pPr eaLnBrk="1" hangingPunct="1">
              <a:lnSpc>
                <a:spcPct val="120000"/>
              </a:lnSpc>
            </a:pPr>
            <a:r>
              <a:rPr lang="uk-UA" sz="3000" smtClean="0"/>
              <a:t>Багато нових належних ЦНАП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>
              <a:defRPr/>
            </a:pPr>
            <a:r>
              <a:rPr lang="uk-UA" sz="3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Методичні матеріали </a:t>
            </a:r>
            <a:r>
              <a:rPr lang="ru-RU" sz="3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проект</a:t>
            </a:r>
            <a:r>
              <a:rPr lang="uk-UA" sz="3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і</a:t>
            </a:r>
            <a:r>
              <a:rPr lang="ru-RU" sz="3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 МТД</a:t>
            </a:r>
            <a:endParaRPr lang="uk-UA" sz="34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399087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uk-UA" sz="3000" smtClean="0">
                <a:solidFill>
                  <a:srgbClr val="003399"/>
                </a:solidFill>
              </a:rPr>
              <a:t>Моделі ЦНАП </a:t>
            </a:r>
          </a:p>
          <a:p>
            <a:pPr>
              <a:lnSpc>
                <a:spcPct val="110000"/>
              </a:lnSpc>
            </a:pPr>
            <a:r>
              <a:rPr lang="uk-UA" sz="3000" smtClean="0"/>
              <a:t>Рекомендований Перелік послуг</a:t>
            </a:r>
          </a:p>
          <a:p>
            <a:pPr>
              <a:lnSpc>
                <a:spcPct val="110000"/>
              </a:lnSpc>
            </a:pPr>
            <a:r>
              <a:rPr lang="uk-UA" sz="3000" smtClean="0">
                <a:solidFill>
                  <a:srgbClr val="003399"/>
                </a:solidFill>
              </a:rPr>
              <a:t>Кроки створення ЦНАП</a:t>
            </a:r>
          </a:p>
          <a:p>
            <a:pPr>
              <a:lnSpc>
                <a:spcPct val="110000"/>
              </a:lnSpc>
            </a:pPr>
            <a:r>
              <a:rPr lang="uk-UA" sz="3000" smtClean="0"/>
              <a:t>Розрахунок штатної чисельності </a:t>
            </a:r>
          </a:p>
          <a:p>
            <a:pPr>
              <a:lnSpc>
                <a:spcPct val="110000"/>
              </a:lnSpc>
            </a:pPr>
            <a:r>
              <a:rPr lang="uk-UA" sz="3000" smtClean="0">
                <a:solidFill>
                  <a:srgbClr val="003399"/>
                </a:solidFill>
              </a:rPr>
              <a:t>Вимоги до облаштування ЦНАП та до обладнання робочого місця</a:t>
            </a:r>
          </a:p>
          <a:p>
            <a:pPr>
              <a:lnSpc>
                <a:spcPct val="110000"/>
              </a:lnSpc>
            </a:pPr>
            <a:r>
              <a:rPr lang="uk-UA" sz="3000" smtClean="0"/>
              <a:t>Механізми інтеграції послуг</a:t>
            </a:r>
          </a:p>
          <a:p>
            <a:pPr>
              <a:lnSpc>
                <a:spcPct val="110000"/>
              </a:lnSpc>
            </a:pPr>
            <a:r>
              <a:rPr lang="uk-UA" sz="3000" smtClean="0">
                <a:solidFill>
                  <a:srgbClr val="003399"/>
                </a:solidFill>
              </a:rPr>
              <a:t>Зразки рішень (документів)</a:t>
            </a:r>
          </a:p>
          <a:p>
            <a:pPr>
              <a:lnSpc>
                <a:spcPct val="110000"/>
              </a:lnSpc>
            </a:pPr>
            <a:r>
              <a:rPr lang="uk-UA" sz="3000" smtClean="0"/>
              <a:t>і ще багато іншого…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smtClean="0"/>
              <a:t>Дякую за увагу!</a:t>
            </a:r>
            <a:endParaRPr lang="ru-RU" b="1" smtClean="0"/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sz="1400" smtClean="0"/>
          </a:p>
          <a:p>
            <a:pPr>
              <a:lnSpc>
                <a:spcPct val="80000"/>
              </a:lnSpc>
            </a:pPr>
            <a:endParaRPr lang="en-US" sz="1400" smtClean="0"/>
          </a:p>
          <a:p>
            <a:pPr>
              <a:lnSpc>
                <a:spcPct val="80000"/>
              </a:lnSpc>
            </a:pPr>
            <a:endParaRPr lang="en-US" sz="1400" smtClean="0"/>
          </a:p>
          <a:p>
            <a:pPr>
              <a:lnSpc>
                <a:spcPct val="80000"/>
              </a:lnSpc>
            </a:pPr>
            <a:endParaRPr lang="en-US" sz="1400" smtClean="0"/>
          </a:p>
          <a:p>
            <a:pPr>
              <a:lnSpc>
                <a:spcPct val="80000"/>
              </a:lnSpc>
            </a:pPr>
            <a:r>
              <a:rPr lang="uk-UA" sz="1400" b="1" i="1" smtClean="0">
                <a:hlinkClick r:id="rId2"/>
              </a:rPr>
              <a:t>с</a:t>
            </a:r>
            <a:r>
              <a:rPr lang="en-US" sz="1400" b="1" i="1" smtClean="0">
                <a:hlinkClick r:id="rId2"/>
              </a:rPr>
              <a:t>entre@pravo.org.ua</a:t>
            </a:r>
            <a:endParaRPr lang="en-US" sz="1400" b="1" i="1" smtClean="0"/>
          </a:p>
          <a:p>
            <a:pPr>
              <a:lnSpc>
                <a:spcPct val="80000"/>
              </a:lnSpc>
            </a:pPr>
            <a:r>
              <a:rPr lang="en-US" sz="1400" b="1" i="1" smtClean="0">
                <a:hlinkClick r:id="rId3"/>
              </a:rPr>
              <a:t>www.pravo.org.ua</a:t>
            </a:r>
            <a:endParaRPr lang="ru-RU" sz="1400" b="1" i="1" smtClean="0"/>
          </a:p>
          <a:p>
            <a:pPr>
              <a:lnSpc>
                <a:spcPct val="80000"/>
              </a:lnSpc>
            </a:pPr>
            <a:r>
              <a:rPr lang="en-US" sz="1400" b="1" i="1" u="sng" smtClean="0"/>
              <a:t>www.cnapua.org</a:t>
            </a:r>
            <a:endParaRPr lang="uk-UA" sz="1400" b="1" i="1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875135-7A07-49D2-A0DC-590378F16B4C}" type="slidenum">
              <a:rPr lang="ru-RU" smtClean="0">
                <a:cs typeface="Arial" charset="0"/>
              </a:rPr>
              <a:pPr/>
              <a:t>3</a:t>
            </a:fld>
            <a:endParaRPr lang="ru-RU" smtClean="0">
              <a:cs typeface="Arial" charset="0"/>
            </a:endParaRPr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Суть ЦНАП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040313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uk-UA" sz="3000" b="1" smtClean="0">
                <a:solidFill>
                  <a:srgbClr val="003399"/>
                </a:solidFill>
              </a:rPr>
              <a:t>Головна ідея </a:t>
            </a:r>
            <a:r>
              <a:rPr lang="uk-UA" sz="3000" smtClean="0">
                <a:solidFill>
                  <a:srgbClr val="003399"/>
                </a:solidFill>
              </a:rPr>
              <a:t>– інтегрованість послуг (усі найнеобхідніші послуги в одному місці) та комфорт</a:t>
            </a:r>
            <a:r>
              <a:rPr lang="uk-UA" sz="3000" smtClean="0"/>
              <a:t> </a:t>
            </a:r>
          </a:p>
          <a:p>
            <a:pPr>
              <a:lnSpc>
                <a:spcPct val="130000"/>
              </a:lnSpc>
            </a:pPr>
            <a:r>
              <a:rPr lang="uk-UA" sz="3000" b="1" smtClean="0"/>
              <a:t>Головні цінності</a:t>
            </a:r>
            <a:r>
              <a:rPr lang="uk-UA" sz="3000" smtClean="0"/>
              <a:t>: набір послуг, приміщення (комфорт), розширені прийомні години, “швидкі послуги”, рівність громадян, супутні послуги</a:t>
            </a:r>
          </a:p>
          <a:p>
            <a:pPr>
              <a:lnSpc>
                <a:spcPct val="130000"/>
              </a:lnSpc>
            </a:pPr>
            <a:r>
              <a:rPr lang="uk-UA" sz="3000" b="1" smtClean="0">
                <a:solidFill>
                  <a:srgbClr val="003399"/>
                </a:solidFill>
              </a:rPr>
              <a:t>Головна фігура </a:t>
            </a:r>
            <a:r>
              <a:rPr lang="uk-UA" sz="3000" smtClean="0">
                <a:solidFill>
                  <a:srgbClr val="003399"/>
                </a:solidFill>
              </a:rPr>
              <a:t>– Людина (клієнт)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319A63-E9FF-4DEE-A704-F0E94299336E}" type="slidenum">
              <a:rPr lang="ru-RU" smtClean="0">
                <a:cs typeface="Arial" charset="0"/>
              </a:rPr>
              <a:pPr/>
              <a:t>4</a:t>
            </a:fld>
            <a:endParaRPr lang="ru-RU" smtClean="0">
              <a:cs typeface="Arial" charset="0"/>
            </a:endParaRPr>
          </a:p>
        </p:txBody>
      </p:sp>
      <p:sp>
        <p:nvSpPr>
          <p:cNvPr id="20482" name="Номер слайда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uk-UA" sz="1200" b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3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Центр надання адміністративних послуг (далі - ЦНАП)</a:t>
            </a:r>
            <a:endParaRPr lang="ru-RU" sz="3400" b="1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313"/>
            <a:ext cx="8229600" cy="49688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uk-UA" sz="500" smtClean="0">
              <a:cs typeface="Arial" charset="0"/>
            </a:endParaRPr>
          </a:p>
          <a:p>
            <a:pPr eaLnBrk="1" hangingPunct="1">
              <a:lnSpc>
                <a:spcPct val="114000"/>
              </a:lnSpc>
            </a:pPr>
            <a:r>
              <a:rPr lang="uk-UA" sz="3000" b="1" smtClean="0">
                <a:solidFill>
                  <a:srgbClr val="003399"/>
                </a:solidFill>
                <a:cs typeface="Arial" charset="0"/>
              </a:rPr>
              <a:t>ЦНАП </a:t>
            </a:r>
            <a:r>
              <a:rPr lang="uk-UA" sz="3000" smtClean="0">
                <a:solidFill>
                  <a:srgbClr val="003399"/>
                </a:solidFill>
                <a:cs typeface="Arial" charset="0"/>
              </a:rPr>
              <a:t>– це постійно діючий </a:t>
            </a:r>
            <a:r>
              <a:rPr lang="uk-UA" sz="3000" b="1" smtClean="0">
                <a:solidFill>
                  <a:srgbClr val="003399"/>
                </a:solidFill>
                <a:cs typeface="Arial" charset="0"/>
              </a:rPr>
              <a:t>робочий орган</a:t>
            </a:r>
            <a:r>
              <a:rPr lang="uk-UA" sz="3000" smtClean="0">
                <a:solidFill>
                  <a:srgbClr val="003399"/>
                </a:solidFill>
                <a:cs typeface="Arial" charset="0"/>
              </a:rPr>
              <a:t> </a:t>
            </a:r>
            <a:r>
              <a:rPr lang="uk-UA" sz="3000" i="1" smtClean="0">
                <a:solidFill>
                  <a:srgbClr val="003399"/>
                </a:solidFill>
                <a:cs typeface="Arial" charset="0"/>
              </a:rPr>
              <a:t>або</a:t>
            </a:r>
            <a:r>
              <a:rPr lang="uk-UA" sz="3000" smtClean="0">
                <a:solidFill>
                  <a:srgbClr val="003399"/>
                </a:solidFill>
                <a:cs typeface="Arial" charset="0"/>
              </a:rPr>
              <a:t> </a:t>
            </a:r>
            <a:r>
              <a:rPr lang="uk-UA" sz="3000" b="1" smtClean="0">
                <a:solidFill>
                  <a:srgbClr val="003399"/>
                </a:solidFill>
                <a:cs typeface="Arial" charset="0"/>
              </a:rPr>
              <a:t>структурний підрозділ</a:t>
            </a:r>
            <a:r>
              <a:rPr lang="uk-UA" sz="3000" smtClean="0">
                <a:solidFill>
                  <a:srgbClr val="003399"/>
                </a:solidFill>
                <a:cs typeface="Arial" charset="0"/>
              </a:rPr>
              <a:t> </a:t>
            </a:r>
            <a:r>
              <a:rPr lang="uk-UA" sz="3000" i="1" smtClean="0">
                <a:solidFill>
                  <a:srgbClr val="003399"/>
                </a:solidFill>
                <a:cs typeface="Arial" charset="0"/>
              </a:rPr>
              <a:t>виконавчого органу</a:t>
            </a:r>
            <a:r>
              <a:rPr lang="uk-UA" sz="3000" smtClean="0">
                <a:solidFill>
                  <a:srgbClr val="003399"/>
                </a:solidFill>
                <a:cs typeface="Arial" charset="0"/>
              </a:rPr>
              <a:t> міської, селищної, сільської ради, … районної … державної адміністрації, в якому надаються адміністративні послуги через адміністратора шляхом його взаємодії з суб'єктами надання адміністративних послуг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uk-UA" sz="1000" i="1" smtClean="0"/>
              <a:t>	</a:t>
            </a:r>
            <a:endParaRPr lang="uk-UA" sz="20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FB4372-3760-4128-935E-D95E682AB480}" type="slidenum">
              <a:rPr lang="ru-RU" smtClean="0">
                <a:cs typeface="Arial" charset="0"/>
              </a:rPr>
              <a:pPr/>
              <a:t>5</a:t>
            </a:fld>
            <a:endParaRPr lang="ru-RU" smtClean="0">
              <a:cs typeface="Arial" charset="0"/>
            </a:endParaRPr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>
              <a:lnSpc>
                <a:spcPct val="70000"/>
              </a:lnSpc>
              <a:defRPr/>
            </a:pPr>
            <a:r>
              <a:rPr lang="uk-UA" sz="3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Найважливіші послуги для ЦНАП</a:t>
            </a:r>
            <a:endParaRPr lang="uk-UA" sz="3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435975" cy="5399087"/>
          </a:xfrm>
        </p:spPr>
        <p:txBody>
          <a:bodyPr/>
          <a:lstStyle/>
          <a:p>
            <a:pPr eaLnBrk="1" hangingPunct="1"/>
            <a:r>
              <a:rPr lang="uk-UA" sz="2900" smtClean="0">
                <a:solidFill>
                  <a:srgbClr val="003399"/>
                </a:solidFill>
              </a:rPr>
              <a:t>Реєстрація актів цивільного стану</a:t>
            </a:r>
            <a:r>
              <a:rPr lang="uk-UA" sz="2900" smtClean="0"/>
              <a:t> </a:t>
            </a:r>
          </a:p>
          <a:p>
            <a:pPr eaLnBrk="1" hangingPunct="1"/>
            <a:r>
              <a:rPr lang="uk-UA" sz="2900" smtClean="0"/>
              <a:t>Реєстрація місця проживання</a:t>
            </a:r>
          </a:p>
          <a:p>
            <a:pPr eaLnBrk="1" hangingPunct="1"/>
            <a:r>
              <a:rPr lang="uk-UA" sz="2900" smtClean="0">
                <a:solidFill>
                  <a:srgbClr val="003399"/>
                </a:solidFill>
              </a:rPr>
              <a:t>Субсидії та державні допомоги </a:t>
            </a:r>
          </a:p>
          <a:p>
            <a:pPr eaLnBrk="1" hangingPunct="1"/>
            <a:r>
              <a:rPr lang="uk-UA" sz="2900" smtClean="0"/>
              <a:t>“Нотаріальні дії”  </a:t>
            </a:r>
          </a:p>
          <a:p>
            <a:pPr eaLnBrk="1" hangingPunct="1"/>
            <a:r>
              <a:rPr lang="uk-UA" sz="2900" smtClean="0">
                <a:solidFill>
                  <a:srgbClr val="003399"/>
                </a:solidFill>
              </a:rPr>
              <a:t>Паспорти</a:t>
            </a:r>
          </a:p>
          <a:p>
            <a:pPr eaLnBrk="1" hangingPunct="1"/>
            <a:r>
              <a:rPr lang="uk-UA" sz="2900" smtClean="0"/>
              <a:t>Відомості з ДЗК</a:t>
            </a:r>
          </a:p>
          <a:p>
            <a:pPr eaLnBrk="1" hangingPunct="1"/>
            <a:r>
              <a:rPr lang="uk-UA" sz="2900" smtClean="0">
                <a:solidFill>
                  <a:srgbClr val="003399"/>
                </a:solidFill>
              </a:rPr>
              <a:t>Реєстрація землі </a:t>
            </a:r>
            <a:endParaRPr lang="uk-UA" sz="2900" smtClean="0"/>
          </a:p>
          <a:p>
            <a:pPr eaLnBrk="1" hangingPunct="1"/>
            <a:r>
              <a:rPr lang="uk-UA" sz="2900" smtClean="0"/>
              <a:t>Реєстрація нерухомого майна, бізнесу</a:t>
            </a:r>
            <a:endParaRPr lang="uk-UA" sz="2900" i="1" smtClean="0"/>
          </a:p>
          <a:p>
            <a:pPr eaLnBrk="1" hangingPunct="1"/>
            <a:r>
              <a:rPr lang="uk-UA" sz="2900" smtClean="0">
                <a:solidFill>
                  <a:srgbClr val="003399"/>
                </a:solidFill>
              </a:rPr>
              <a:t>Пенсійні послуги, </a:t>
            </a:r>
            <a:r>
              <a:rPr lang="uk-UA" sz="2900" i="1" smtClean="0">
                <a:solidFill>
                  <a:srgbClr val="003399"/>
                </a:solidFill>
              </a:rPr>
              <a:t>окремі послуги ДФС</a:t>
            </a:r>
          </a:p>
          <a:p>
            <a:pPr eaLnBrk="1" hangingPunct="1"/>
            <a:r>
              <a:rPr lang="uk-UA" sz="2900" i="1" smtClean="0"/>
              <a:t>Послуги підприємств-монополістів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uk-UA" sz="3400" b="1">
                <a:effectLst>
                  <a:outerShdw blurRad="38100" dist="38100" dir="2700000" algn="tl">
                    <a:srgbClr val="C0C0C0"/>
                  </a:outerShdw>
                </a:effectLst>
              </a:rPr>
              <a:t>Групи деяких найпопулярніших послуг (в місяць / на 10 тис. мешканців)</a:t>
            </a:r>
            <a:r>
              <a:rPr lang="uk-UA" sz="4000"/>
              <a:t> 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uk-UA" sz="3000" smtClean="0">
                <a:solidFill>
                  <a:srgbClr val="003399"/>
                </a:solidFill>
              </a:rPr>
              <a:t>Соціальні допомоги (субсидії, державні допомоги тощо) – 136</a:t>
            </a:r>
          </a:p>
          <a:p>
            <a:pPr>
              <a:lnSpc>
                <a:spcPct val="110000"/>
              </a:lnSpc>
            </a:pPr>
            <a:r>
              <a:rPr lang="uk-UA" sz="3000" smtClean="0"/>
              <a:t>Паспортні послуги - 113</a:t>
            </a:r>
          </a:p>
          <a:p>
            <a:pPr>
              <a:lnSpc>
                <a:spcPct val="110000"/>
              </a:lnSpc>
            </a:pPr>
            <a:r>
              <a:rPr lang="uk-UA" sz="3000" smtClean="0">
                <a:solidFill>
                  <a:srgbClr val="003399"/>
                </a:solidFill>
              </a:rPr>
              <a:t>Реєстрація місця проживання (зняття, довідки тощо) – 55</a:t>
            </a:r>
          </a:p>
          <a:p>
            <a:pPr>
              <a:lnSpc>
                <a:spcPct val="110000"/>
              </a:lnSpc>
            </a:pPr>
            <a:r>
              <a:rPr lang="uk-UA" sz="3000" smtClean="0"/>
              <a:t>РАЦС (основні) – 27</a:t>
            </a:r>
          </a:p>
          <a:p>
            <a:pPr>
              <a:lnSpc>
                <a:spcPct val="110000"/>
              </a:lnSpc>
            </a:pPr>
            <a:r>
              <a:rPr lang="uk-UA" sz="3000" smtClean="0">
                <a:solidFill>
                  <a:srgbClr val="003399"/>
                </a:solidFill>
              </a:rPr>
              <a:t>Реєстрація бізнесу - 27</a:t>
            </a:r>
          </a:p>
          <a:p>
            <a:pPr>
              <a:lnSpc>
                <a:spcPct val="110000"/>
              </a:lnSpc>
            </a:pPr>
            <a:r>
              <a:rPr lang="uk-UA" sz="3000" smtClean="0"/>
              <a:t>Реєстрація нерухомості – 23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15B2DE-93A4-4B22-85A7-B0D8EB563766}" type="slidenum">
              <a:rPr lang="ru-RU" smtClean="0">
                <a:cs typeface="Arial" charset="0"/>
              </a:rPr>
              <a:pPr/>
              <a:t>7</a:t>
            </a:fld>
            <a:endParaRPr lang="ru-RU" smtClean="0">
              <a:cs typeface="Arial" charset="0"/>
            </a:endParaRPr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Життєві ситуації</a:t>
            </a:r>
            <a:br>
              <a:rPr lang="uk-UA" sz="3200" b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uk-UA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(групування послуг. Інтеграція)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900" smtClean="0">
                <a:solidFill>
                  <a:srgbClr val="003399"/>
                </a:solidFill>
              </a:rPr>
              <a:t>Народження дитини</a:t>
            </a:r>
          </a:p>
          <a:p>
            <a:pPr>
              <a:lnSpc>
                <a:spcPct val="90000"/>
              </a:lnSpc>
            </a:pPr>
            <a:r>
              <a:rPr lang="uk-UA" sz="2900" smtClean="0"/>
              <a:t>Одруження. Розлучення</a:t>
            </a:r>
          </a:p>
          <a:p>
            <a:pPr>
              <a:lnSpc>
                <a:spcPct val="90000"/>
              </a:lnSpc>
            </a:pPr>
            <a:r>
              <a:rPr lang="uk-UA" sz="2900" smtClean="0">
                <a:solidFill>
                  <a:srgbClr val="003399"/>
                </a:solidFill>
              </a:rPr>
              <a:t>Переїзд в інше житло (в т.ч. придбання)</a:t>
            </a:r>
          </a:p>
          <a:p>
            <a:pPr>
              <a:lnSpc>
                <a:spcPct val="90000"/>
              </a:lnSpc>
            </a:pPr>
            <a:r>
              <a:rPr lang="uk-UA" sz="2900" smtClean="0"/>
              <a:t>Започаткування бізнесу (ФОП; ЮО)</a:t>
            </a:r>
          </a:p>
          <a:p>
            <a:pPr>
              <a:lnSpc>
                <a:spcPct val="90000"/>
              </a:lnSpc>
            </a:pPr>
            <a:r>
              <a:rPr lang="uk-UA" sz="2900" smtClean="0">
                <a:solidFill>
                  <a:srgbClr val="003399"/>
                </a:solidFill>
              </a:rPr>
              <a:t>Закриття бізнесу</a:t>
            </a:r>
            <a:r>
              <a:rPr lang="uk-UA" sz="2900" smtClean="0"/>
              <a:t> </a:t>
            </a:r>
          </a:p>
          <a:p>
            <a:pPr>
              <a:lnSpc>
                <a:spcPct val="90000"/>
              </a:lnSpc>
            </a:pPr>
            <a:r>
              <a:rPr lang="uk-UA" sz="2900" smtClean="0"/>
              <a:t>Автомобіль</a:t>
            </a:r>
          </a:p>
          <a:p>
            <a:pPr>
              <a:lnSpc>
                <a:spcPct val="90000"/>
              </a:lnSpc>
            </a:pPr>
            <a:r>
              <a:rPr lang="uk-UA" sz="2900" smtClean="0">
                <a:solidFill>
                  <a:srgbClr val="003399"/>
                </a:solidFill>
              </a:rPr>
              <a:t>Втрата роботи</a:t>
            </a:r>
          </a:p>
          <a:p>
            <a:pPr>
              <a:lnSpc>
                <a:spcPct val="90000"/>
              </a:lnSpc>
            </a:pPr>
            <a:r>
              <a:rPr lang="uk-UA" sz="2900" smtClean="0"/>
              <a:t>Втрата / викрадення документів</a:t>
            </a:r>
          </a:p>
          <a:p>
            <a:pPr>
              <a:lnSpc>
                <a:spcPct val="90000"/>
              </a:lnSpc>
            </a:pPr>
            <a:r>
              <a:rPr lang="uk-UA" sz="2900" smtClean="0">
                <a:solidFill>
                  <a:srgbClr val="003399"/>
                </a:solidFill>
              </a:rPr>
              <a:t>Смерть члена родини</a:t>
            </a:r>
          </a:p>
          <a:p>
            <a:pPr>
              <a:lnSpc>
                <a:spcPct val="90000"/>
              </a:lnSpc>
            </a:pPr>
            <a:r>
              <a:rPr lang="uk-UA" sz="2900" smtClean="0"/>
              <a:t>Вихід на пенсію …</a:t>
            </a:r>
            <a:r>
              <a:rPr lang="uk-UA" smtClean="0"/>
              <a:t>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DB5184-7DBE-4E16-B294-D74E102EC732}" type="slidenum">
              <a:rPr lang="ru-RU" smtClean="0">
                <a:cs typeface="Arial" charset="0"/>
              </a:rPr>
              <a:pPr/>
              <a:t>8</a:t>
            </a:fld>
            <a:endParaRPr lang="ru-RU" smtClean="0">
              <a:cs typeface="Arial" charset="0"/>
            </a:endParaRPr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sz="3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Раціональне застосування Закону при організації роботи ЦНАП</a:t>
            </a:r>
            <a:endParaRPr lang="ru-RU" sz="34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785225" cy="518477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uk-UA" sz="3000" smtClean="0">
                <a:solidFill>
                  <a:srgbClr val="003399"/>
                </a:solidFill>
              </a:rPr>
              <a:t>Чи можна поширити усі вимоги Закону на “необовꞌязкові” ЦНАП (“обов'язковий” перелік послуг, єдність прийомних годин тощо)</a:t>
            </a:r>
          </a:p>
          <a:p>
            <a:pPr eaLnBrk="1" hangingPunct="1">
              <a:lnSpc>
                <a:spcPct val="120000"/>
              </a:lnSpc>
            </a:pPr>
            <a:r>
              <a:rPr lang="uk-UA" sz="3000" smtClean="0"/>
              <a:t>Чи можлива робота ЦНАП виключно через адміністратора (+ “</a:t>
            </a:r>
            <a:r>
              <a:rPr lang="uk-UA" sz="3000" smtClean="0">
                <a:solidFill>
                  <a:srgbClr val="003399"/>
                </a:solidFill>
              </a:rPr>
              <a:t>швидкі послуги” і представники)</a:t>
            </a:r>
            <a:endParaRPr lang="uk-UA" sz="3000" smtClean="0"/>
          </a:p>
          <a:p>
            <a:pPr eaLnBrk="1" hangingPunct="1">
              <a:lnSpc>
                <a:spcPct val="120000"/>
              </a:lnSpc>
            </a:pPr>
            <a:r>
              <a:rPr lang="uk-UA" sz="3000" smtClean="0">
                <a:solidFill>
                  <a:srgbClr val="003399"/>
                </a:solidFill>
              </a:rPr>
              <a:t>Заборона “паралельного” прийому (чи можливі винятки і як це зробити)</a:t>
            </a:r>
          </a:p>
          <a:p>
            <a:pPr eaLnBrk="1" hangingPunct="1">
              <a:lnSpc>
                <a:spcPct val="120000"/>
              </a:lnSpc>
            </a:pPr>
            <a:r>
              <a:rPr lang="uk-UA" sz="3000" smtClean="0">
                <a:solidFill>
                  <a:srgbClr val="003399"/>
                </a:solidFill>
              </a:rPr>
              <a:t>Затвердження ІК та ТК</a:t>
            </a:r>
            <a:endParaRPr lang="uk-UA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02FAC8-7D86-47BD-8073-AD09132C528A}" type="slidenum">
              <a:rPr lang="ru-RU" smtClean="0">
                <a:cs typeface="Arial" charset="0"/>
              </a:rPr>
              <a:pPr/>
              <a:t>9</a:t>
            </a:fld>
            <a:endParaRPr lang="ru-RU" smtClean="0">
              <a:cs typeface="Arial" charset="0"/>
            </a:endParaRPr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Посади у ЦНАП</a:t>
            </a:r>
            <a:endParaRPr lang="ru-RU" sz="36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91513" cy="5329237"/>
          </a:xfrm>
        </p:spPr>
        <p:txBody>
          <a:bodyPr/>
          <a:lstStyle/>
          <a:p>
            <a:pPr eaLnBrk="1" hangingPunct="1"/>
            <a:r>
              <a:rPr lang="uk-UA" sz="3000" smtClean="0">
                <a:solidFill>
                  <a:srgbClr val="7030A0"/>
                </a:solidFill>
              </a:rPr>
              <a:t>Директор Департаменту; начальник управління</a:t>
            </a:r>
            <a:r>
              <a:rPr lang="en-US" sz="3000" smtClean="0">
                <a:solidFill>
                  <a:srgbClr val="7030A0"/>
                </a:solidFill>
              </a:rPr>
              <a:t> / </a:t>
            </a:r>
            <a:r>
              <a:rPr lang="uk-UA" sz="3000" smtClean="0">
                <a:solidFill>
                  <a:srgbClr val="7030A0"/>
                </a:solidFill>
              </a:rPr>
              <a:t>відділу (за потреби, у посадовій інструкції + виконання функцій адміністратора та/або державного реєстратора)</a:t>
            </a:r>
          </a:p>
          <a:p>
            <a:pPr eaLnBrk="1" hangingPunct="1"/>
            <a:r>
              <a:rPr lang="uk-UA" sz="3000" smtClean="0"/>
              <a:t>Адміністратор (-и)</a:t>
            </a:r>
          </a:p>
          <a:p>
            <a:pPr eaLnBrk="1" hangingPunct="1"/>
            <a:r>
              <a:rPr lang="uk-UA" sz="3000" smtClean="0">
                <a:solidFill>
                  <a:srgbClr val="7030A0"/>
                </a:solidFill>
              </a:rPr>
              <a:t>Державний реєстратор (-и) (в посадовій інструкції + виконання функцій адміністратора)</a:t>
            </a:r>
          </a:p>
          <a:p>
            <a:pPr eaLnBrk="1" hangingPunct="1"/>
            <a:r>
              <a:rPr lang="uk-UA" sz="3000" smtClean="0"/>
              <a:t>Спеціалісти (+</a:t>
            </a:r>
            <a:r>
              <a:rPr lang="en-US" sz="3000" smtClean="0"/>
              <a:t> </a:t>
            </a:r>
            <a:r>
              <a:rPr lang="uk-UA" sz="3000" smtClean="0"/>
              <a:t>виконання функцій адміністратора (за відповідних умов)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Рисунок" ma:contentTypeID="0x0101020008E4E5E9FF6D9440AFB8A9E5A684E16E" ma:contentTypeVersion="0" ma:contentTypeDescription="Передавання зображення або фотографії." ma:contentTypeScope="" ma:versionID="3d9ad310c79d2c6197b24d7780720de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78ca0f1e9fdaad58355d9f4611abd1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ImageWidth" minOccurs="0"/>
                <xsd:element ref="ns1:ImageHeight" minOccurs="0"/>
                <xsd:element ref="ns1:ImageCreateDate" minOccurs="0"/>
                <xsd:element ref="ns1:Description" minOccurs="0"/>
                <xsd:element ref="ns1:ThumbnailExists" minOccurs="0"/>
                <xsd:element ref="ns1:PreviewExists" minOccurs="0"/>
                <xsd:element ref="ns1:AlternateThumbnail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mageWidth" ma:index="11" nillable="true" ma:displayName="Ширина знімка" ma:internalName="ImageWidth" ma:readOnly="true">
      <xsd:simpleType>
        <xsd:restriction base="dms:Unknown"/>
      </xsd:simpleType>
    </xsd:element>
    <xsd:element name="ImageHeight" ma:index="12" nillable="true" ma:displayName="Висота знімка" ma:internalName="ImageHeight" ma:readOnly="true">
      <xsd:simpleType>
        <xsd:restriction base="dms:Unknown"/>
      </xsd:simpleType>
    </xsd:element>
    <xsd:element name="ImageCreateDate" ma:index="13" nillable="true" ma:displayName="Дата створення знімка" ma:format="DateTime" ma:hidden="true" ma:internalName="ImageCreateDate">
      <xsd:simpleType>
        <xsd:restriction base="dms:DateTime"/>
      </xsd:simpleType>
    </xsd:element>
    <xsd:element name="Description" ma:index="14" nillable="true" ma:displayName="Опис" ma:description="Використовується як альтернативний текст для рисунка." ma:hidden="true" ma:internalName="Description">
      <xsd:simpleType>
        <xsd:restriction base="dms:Note">
          <xsd:maxLength value="255"/>
        </xsd:restriction>
      </xsd:simpleType>
    </xsd:element>
    <xsd:element name="ThumbnailExists" ma:index="23" nillable="true" ma:displayName="Наявний ескіз" ma:default="FALSE" ma:hidden="true" ma:internalName="ThumbnailExists" ma:readOnly="true">
      <xsd:simpleType>
        <xsd:restriction base="dms:Boolean"/>
      </xsd:simpleType>
    </xsd:element>
    <xsd:element name="PreviewExists" ma:index="24" nillable="true" ma:displayName="Можливий попередній перегляд" ma:default="FALSE" ma:hidden="true" ma:internalName="PreviewExists" ma:readOnly="true">
      <xsd:simpleType>
        <xsd:restriction base="dms:Boolean"/>
      </xsd:simpleType>
    </xsd:element>
    <xsd:element name="AlternateThumbnailUrl" ma:index="25" nillable="true" ma:displayName="URL-адреса для перегляду зображення" ma:format="Image" ma:hidden="true" ma:internalName="AlternateThumbnail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вмісту"/>
        <xsd:element ref="dc:title" minOccurs="0" maxOccurs="1" ma:index="8" ma:displayName="Заголовок"/>
        <xsd:element ref="dc:subject" minOccurs="0" maxOccurs="1"/>
        <xsd:element ref="dc:description" minOccurs="0" maxOccurs="1"/>
        <xsd:element name="keywords" minOccurs="0" maxOccurs="1" type="xsd:string" ma:index="20" ma:displayName="Ключові слова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lternateThumbnailUrl xmlns="http://schemas.microsoft.com/sharepoint/v3">
      <Url xsi:nil="true"/>
      <Description xsi:nil="true"/>
    </AlternateThumbnailUrl>
    <ImageCreateDate xmlns="http://schemas.microsoft.com/sharepoint/v3" xsi:nil="true"/>
    <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E1F1192-FD39-40DE-9D46-300D480E0E18}"/>
</file>

<file path=customXml/itemProps2.xml><?xml version="1.0" encoding="utf-8"?>
<ds:datastoreItem xmlns:ds="http://schemas.openxmlformats.org/officeDocument/2006/customXml" ds:itemID="{4392E543-93C7-44BD-B17E-3CE59A93A240}"/>
</file>

<file path=customXml/itemProps3.xml><?xml version="1.0" encoding="utf-8"?>
<ds:datastoreItem xmlns:ds="http://schemas.openxmlformats.org/officeDocument/2006/customXml" ds:itemID="{EB290F96-ADA1-4BC3-8A36-43F07DDDF5BD}"/>
</file>

<file path=docProps/app.xml><?xml version="1.0" encoding="utf-8"?>
<Properties xmlns="http://schemas.openxmlformats.org/officeDocument/2006/extended-properties" xmlns:vt="http://schemas.openxmlformats.org/officeDocument/2006/docPropsVTypes">
  <TotalTime>6175</TotalTime>
  <Words>851</Words>
  <Application>Microsoft Office PowerPoint</Application>
  <PresentationFormat>Экран (4:3)</PresentationFormat>
  <Paragraphs>179</Paragraphs>
  <Slides>21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Times New Roman</vt:lpstr>
      <vt:lpstr>Calibri</vt:lpstr>
      <vt:lpstr>Оформление по умолчанию</vt:lpstr>
      <vt:lpstr>Актуальні питання у сфері адміністративних послуг і становлення ЦНАП</vt:lpstr>
      <vt:lpstr>Досягнення 2015-2016 рр</vt:lpstr>
      <vt:lpstr>Суть ЦНАП</vt:lpstr>
      <vt:lpstr>Центр надання адміністративних послуг (далі - ЦНАП)</vt:lpstr>
      <vt:lpstr>Найважливіші послуги для ЦНАП</vt:lpstr>
      <vt:lpstr>Групи деяких найпопулярніших послуг (в місяць / на 10 тис. мешканців) </vt:lpstr>
      <vt:lpstr>Життєві ситуації (групування послуг. Інтеграція)</vt:lpstr>
      <vt:lpstr>Раціональне застосування Закону при організації роботи ЦНАП</vt:lpstr>
      <vt:lpstr>Посади у ЦНАП</vt:lpstr>
      <vt:lpstr>Специфіка надання адмінпослуг в ОТГ (1)</vt:lpstr>
      <vt:lpstr>Специфіка надання адмінпослуг в ОТГ (2)</vt:lpstr>
      <vt:lpstr>Переваги міськрайонного ЦНАП (спільний ЦНАП ОМС і РДА)</vt:lpstr>
      <vt:lpstr>Ключові кроки створення ЦНАП</vt:lpstr>
      <vt:lpstr>Ризики акредитованих суб'єктів</vt:lpstr>
      <vt:lpstr>Відомчі виклики реформи (2016/17)</vt:lpstr>
      <vt:lpstr>Інші виклики і потреби реформи (1) </vt:lpstr>
      <vt:lpstr>Інші виклики і потреби реформи (2) </vt:lpstr>
      <vt:lpstr>Інші виклики і потреби реформи (3) </vt:lpstr>
      <vt:lpstr>Важливі рекомендації для ОТГ</vt:lpstr>
      <vt:lpstr>Методичні матеріали проектів МТД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Створення універсаму послуг –  від функціонального обстеження до раціональної номенклатури адміністративних послуг</dc:title>
  <dc:creator>Victor</dc:creator>
  <cp:keywords/>
  <cp:lastModifiedBy>office</cp:lastModifiedBy>
  <cp:revision>725</cp:revision>
  <dcterms:created xsi:type="dcterms:W3CDTF">2009-12-01T11:10:05Z</dcterms:created>
  <dcterms:modified xsi:type="dcterms:W3CDTF">2017-09-08T07:24:14Z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0x0101020008E4E5E9FF6D9440AFB8A9E5A684E16E</vt:lpwstr>
  </property>
</Properties>
</file>